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88" r:id="rId6"/>
  </p:sldMasterIdLst>
  <p:notesMasterIdLst>
    <p:notesMasterId r:id="rId22"/>
  </p:notesMasterIdLst>
  <p:handoutMasterIdLst>
    <p:handoutMasterId r:id="rId23"/>
  </p:handoutMasterIdLst>
  <p:sldIdLst>
    <p:sldId id="382" r:id="rId7"/>
    <p:sldId id="302" r:id="rId8"/>
    <p:sldId id="381" r:id="rId9"/>
    <p:sldId id="390" r:id="rId10"/>
    <p:sldId id="383" r:id="rId11"/>
    <p:sldId id="370" r:id="rId12"/>
    <p:sldId id="341" r:id="rId13"/>
    <p:sldId id="311" r:id="rId14"/>
    <p:sldId id="356" r:id="rId15"/>
    <p:sldId id="384" r:id="rId16"/>
    <p:sldId id="385" r:id="rId17"/>
    <p:sldId id="386" r:id="rId18"/>
    <p:sldId id="391" r:id="rId19"/>
    <p:sldId id="389" r:id="rId20"/>
    <p:sldId id="366" r:id="rId21"/>
  </p:sldIdLst>
  <p:sldSz cx="10693400" cy="7561263"/>
  <p:notesSz cx="6807200" cy="9939338"/>
  <p:defaultTextStyle>
    <a:defPPr>
      <a:defRPr lang="en-US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2">
          <p15:clr>
            <a:srgbClr val="A4A3A4"/>
          </p15:clr>
        </p15:guide>
        <p15:guide id="2" orient="horz" pos="4307">
          <p15:clr>
            <a:srgbClr val="A4A3A4"/>
          </p15:clr>
        </p15:guide>
        <p15:guide id="3" orient="horz" pos="2697">
          <p15:clr>
            <a:srgbClr val="A4A3A4"/>
          </p15:clr>
        </p15:guide>
        <p15:guide id="4" orient="horz" pos="2529">
          <p15:clr>
            <a:srgbClr val="A4A3A4"/>
          </p15:clr>
        </p15:guide>
        <p15:guide id="5" pos="317">
          <p15:clr>
            <a:srgbClr val="A4A3A4"/>
          </p15:clr>
        </p15:guide>
        <p15:guide id="6" pos="3285">
          <p15:clr>
            <a:srgbClr val="A4A3A4"/>
          </p15:clr>
        </p15:guide>
        <p15:guide id="7" pos="2230">
          <p15:clr>
            <a:srgbClr val="A4A3A4"/>
          </p15:clr>
        </p15:guide>
        <p15:guide id="8" pos="2396">
          <p15:clr>
            <a:srgbClr val="A4A3A4"/>
          </p15:clr>
        </p15:guide>
        <p15:guide id="9" pos="4317">
          <p15:clr>
            <a:srgbClr val="A4A3A4"/>
          </p15:clr>
        </p15:guide>
        <p15:guide id="10" pos="4492">
          <p15:clr>
            <a:srgbClr val="A4A3A4"/>
          </p15:clr>
        </p15:guide>
        <p15:guide id="11" pos="6412">
          <p15:clr>
            <a:srgbClr val="A4A3A4"/>
          </p15:clr>
        </p15:guide>
        <p15:guide id="12" pos="3458">
          <p15:clr>
            <a:srgbClr val="A4A3A4"/>
          </p15:clr>
        </p15:guide>
        <p15:guide id="13" pos="1366">
          <p15:clr>
            <a:srgbClr val="A4A3A4"/>
          </p15:clr>
        </p15:guide>
        <p15:guide id="14" pos="1184">
          <p15:clr>
            <a:srgbClr val="A4A3A4"/>
          </p15:clr>
        </p15:guide>
        <p15:guide id="15" pos="5379">
          <p15:clr>
            <a:srgbClr val="A4A3A4"/>
          </p15:clr>
        </p15:guide>
        <p15:guide id="16" pos="55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976"/>
    <a:srgbClr val="002B5C"/>
    <a:srgbClr val="000000"/>
    <a:srgbClr val="008AAB"/>
    <a:srgbClr val="EB0029"/>
    <a:srgbClr val="00AFD7"/>
    <a:srgbClr val="418FDE"/>
    <a:srgbClr val="D21242"/>
    <a:srgbClr val="A8AD00"/>
    <a:srgbClr val="E31C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0" autoAdjust="0"/>
    <p:restoredTop sz="79285" autoAdjust="0"/>
  </p:normalViewPr>
  <p:slideViewPr>
    <p:cSldViewPr snapToGrid="0" snapToObjects="1">
      <p:cViewPr varScale="1">
        <p:scale>
          <a:sx n="98" d="100"/>
          <a:sy n="98" d="100"/>
        </p:scale>
        <p:origin x="1500" y="96"/>
      </p:cViewPr>
      <p:guideLst>
        <p:guide orient="horz" pos="912"/>
        <p:guide orient="horz" pos="4307"/>
        <p:guide orient="horz" pos="2697"/>
        <p:guide orient="horz" pos="2529"/>
        <p:guide pos="317"/>
        <p:guide pos="3285"/>
        <p:guide pos="2230"/>
        <p:guide pos="2396"/>
        <p:guide pos="4317"/>
        <p:guide pos="4492"/>
        <p:guide pos="6412"/>
        <p:guide pos="3458"/>
        <p:guide pos="1366"/>
        <p:guide pos="1184"/>
        <p:guide pos="5379"/>
        <p:guide pos="555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-2868" y="-90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786" cy="496967"/>
          </a:xfrm>
          <a:prstGeom prst="rect">
            <a:avLst/>
          </a:prstGeom>
        </p:spPr>
        <p:txBody>
          <a:bodyPr vert="horz" lIns="91531" tIns="45766" rIns="91531" bIns="4576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1"/>
            <a:ext cx="2949786" cy="496967"/>
          </a:xfrm>
          <a:prstGeom prst="rect">
            <a:avLst/>
          </a:prstGeom>
        </p:spPr>
        <p:txBody>
          <a:bodyPr vert="horz" lIns="91531" tIns="45766" rIns="91531" bIns="45766" rtlCol="0"/>
          <a:lstStyle>
            <a:lvl1pPr algn="r">
              <a:defRPr sz="1200"/>
            </a:lvl1pPr>
          </a:lstStyle>
          <a:p>
            <a:fld id="{6A03D047-C8CB-44E8-A9D0-BE0B7F695B71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0647"/>
            <a:ext cx="2949786" cy="496967"/>
          </a:xfrm>
          <a:prstGeom prst="rect">
            <a:avLst/>
          </a:prstGeom>
        </p:spPr>
        <p:txBody>
          <a:bodyPr vert="horz" lIns="91531" tIns="45766" rIns="91531" bIns="4576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6" cy="496967"/>
          </a:xfrm>
          <a:prstGeom prst="rect">
            <a:avLst/>
          </a:prstGeom>
        </p:spPr>
        <p:txBody>
          <a:bodyPr vert="horz" lIns="91531" tIns="45766" rIns="91531" bIns="45766" rtlCol="0" anchor="b"/>
          <a:lstStyle>
            <a:lvl1pPr algn="r">
              <a:defRPr sz="1200"/>
            </a:lvl1pPr>
          </a:lstStyle>
          <a:p>
            <a:fld id="{A0C5048C-FC08-42F5-98A8-F302DB63D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931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786" cy="496967"/>
          </a:xfrm>
          <a:prstGeom prst="rect">
            <a:avLst/>
          </a:prstGeom>
        </p:spPr>
        <p:txBody>
          <a:bodyPr vert="horz" lIns="91531" tIns="45766" rIns="91531" bIns="4576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1"/>
            <a:ext cx="2949786" cy="496967"/>
          </a:xfrm>
          <a:prstGeom prst="rect">
            <a:avLst/>
          </a:prstGeom>
        </p:spPr>
        <p:txBody>
          <a:bodyPr vert="horz" lIns="91531" tIns="45766" rIns="91531" bIns="45766" rtlCol="0"/>
          <a:lstStyle>
            <a:lvl1pPr algn="r">
              <a:defRPr sz="1200"/>
            </a:lvl1pPr>
          </a:lstStyle>
          <a:p>
            <a:fld id="{63B86512-4EF2-4CA8-8CE3-42FBAAA0DA0B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73675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31" tIns="45766" rIns="91531" bIns="4576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1" y="4721185"/>
            <a:ext cx="5445760" cy="4472702"/>
          </a:xfrm>
          <a:prstGeom prst="rect">
            <a:avLst/>
          </a:prstGeom>
        </p:spPr>
        <p:txBody>
          <a:bodyPr vert="horz" lIns="91531" tIns="45766" rIns="91531" bIns="4576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6" cy="496967"/>
          </a:xfrm>
          <a:prstGeom prst="rect">
            <a:avLst/>
          </a:prstGeom>
        </p:spPr>
        <p:txBody>
          <a:bodyPr vert="horz" lIns="91531" tIns="45766" rIns="91531" bIns="4576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6" cy="496967"/>
          </a:xfrm>
          <a:prstGeom prst="rect">
            <a:avLst/>
          </a:prstGeom>
        </p:spPr>
        <p:txBody>
          <a:bodyPr vert="horz" lIns="91531" tIns="45766" rIns="91531" bIns="45766" rtlCol="0" anchor="b"/>
          <a:lstStyle>
            <a:lvl1pPr algn="r">
              <a:defRPr sz="1200"/>
            </a:lvl1pPr>
          </a:lstStyle>
          <a:p>
            <a:fld id="{E23BF0D0-871C-4A94-8721-37B74EA53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298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BF0D0-871C-4A94-8721-37B74EA53A0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110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3BF0D0-871C-4A94-8721-37B74EA53A0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604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3BF0D0-871C-4A94-8721-37B74EA53A0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3181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3BF0D0-871C-4A94-8721-37B74EA53A0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2028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3BF0D0-871C-4A94-8721-37B74EA53A0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3650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BF0D0-871C-4A94-8721-37B74EA53A0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092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3BF0D0-871C-4A94-8721-37B74EA53A0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140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3BF0D0-871C-4A94-8721-37B74EA53A0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1279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3BF0D0-871C-4A94-8721-37B74EA53A0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551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BF0D0-871C-4A94-8721-37B74EA53A0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857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BF0D0-871C-4A94-8721-37B74EA53A0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296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BF0D0-871C-4A94-8721-37B74EA53A0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815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BF0D0-871C-4A94-8721-37B74EA53A0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980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400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3BF0D0-871C-4A94-8721-37B74EA53A0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72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52"/>
            <a:ext cx="10693400" cy="7559758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03238" y="2015856"/>
            <a:ext cx="5497512" cy="1998932"/>
          </a:xfrm>
          <a:solidFill>
            <a:srgbClr val="002B5C">
              <a:alpha val="50000"/>
            </a:srgbClr>
          </a:solidFill>
        </p:spPr>
        <p:txBody>
          <a:bodyPr wrap="square" lIns="234000" tIns="288000" rIns="234000" bIns="828000">
            <a:spAutoFit/>
          </a:bodyPr>
          <a:lstStyle>
            <a:lvl1pPr>
              <a:lnSpc>
                <a:spcPts val="3400"/>
              </a:lnSpc>
              <a:defRPr sz="3800" kern="1200" spc="-5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3238" y="3547237"/>
            <a:ext cx="4711700" cy="468000"/>
          </a:xfrm>
          <a:prstGeom prst="rect">
            <a:avLst/>
          </a:prstGeom>
        </p:spPr>
        <p:txBody>
          <a:bodyPr lIns="234000" bIns="234000" anchor="b" anchorCtr="0"/>
          <a:lstStyle>
            <a:lvl1pPr algn="l">
              <a:defRPr sz="17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August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649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AMLS One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00" y="2495550"/>
            <a:ext cx="9675050" cy="4316250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 sz="2000">
                <a:solidFill>
                  <a:srgbClr val="EB0029"/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2000"/>
            </a:lvl2pPr>
            <a:lvl3pPr>
              <a:lnSpc>
                <a:spcPct val="100000"/>
              </a:lnSpc>
              <a:spcAft>
                <a:spcPts val="1200"/>
              </a:spcAft>
              <a:buClr>
                <a:srgbClr val="EB0029"/>
              </a:buClr>
              <a:defRPr sz="2000"/>
            </a:lvl3pPr>
            <a:lvl4pPr marL="574675" indent="-212725">
              <a:lnSpc>
                <a:spcPct val="100000"/>
              </a:lnSpc>
              <a:spcAft>
                <a:spcPts val="1200"/>
              </a:spcAft>
              <a:buClr>
                <a:srgbClr val="EB0029"/>
              </a:buClr>
              <a:defRPr sz="2000"/>
            </a:lvl4pPr>
            <a:lvl5pPr>
              <a:lnSpc>
                <a:spcPct val="100000"/>
              </a:lnSpc>
              <a:spcAft>
                <a:spcPts val="1200"/>
              </a:spcAft>
              <a:buClr>
                <a:srgbClr val="EB0029"/>
              </a:buClr>
              <a:defRPr sz="2000"/>
            </a:lvl5pPr>
            <a:lvl9pPr marL="895350" indent="-352425">
              <a:buClr>
                <a:srgbClr val="D2124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9C6C-715F-44F3-8DA3-2EC5FBAAEB7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04000" y="1785450"/>
            <a:ext cx="8020800" cy="324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00" b="0" cap="all" baseline="0">
                <a:solidFill>
                  <a:srgbClr val="EB0029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cap="all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cap="all" baseline="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cap="all" baseline="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cap="all" baseline="0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cap="all" baseline="0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cap="all" baseline="0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cap="all" baseline="0">
                <a:solidFill>
                  <a:schemeClr val="tx2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cap="all" baseline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03999" y="7056000"/>
            <a:ext cx="9684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504000" y="1225550"/>
            <a:ext cx="9684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99" y="1450650"/>
            <a:ext cx="8022463" cy="43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1" y="404627"/>
            <a:ext cx="2847972" cy="57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40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9C6C-715F-44F3-8DA3-2EC5FBAAEB7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04000" y="1679175"/>
            <a:ext cx="8020800" cy="324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00" b="0" cap="all" baseline="0">
                <a:solidFill>
                  <a:srgbClr val="00AFD7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cap="all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cap="all" baseline="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cap="all" baseline="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cap="all" baseline="0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cap="all" baseline="0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cap="all" baseline="0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cap="all" baseline="0">
                <a:solidFill>
                  <a:schemeClr val="tx2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cap="all" baseline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03999" y="7056000"/>
            <a:ext cx="9684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504000" y="1225550"/>
            <a:ext cx="9684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503238" y="2352674"/>
            <a:ext cx="9675812" cy="4486113"/>
          </a:xfrm>
        </p:spPr>
        <p:txBody>
          <a:bodyPr/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D21242"/>
                </a:solidFill>
              </a:defRPr>
            </a:lvl1pPr>
            <a:lvl2pPr marL="0" marR="0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2pPr>
            <a:lvl3pPr marL="324000" marR="0" indent="-32400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418FDE"/>
              </a:buClr>
              <a:buSzTx/>
              <a:buFont typeface="Arial" panose="020B0604020202020204" pitchFamily="34" charset="0"/>
              <a:buChar char="•"/>
              <a:tabLst/>
              <a:defRPr/>
            </a:lvl3pPr>
            <a:lvl4pPr marL="576000" marR="0" indent="-233363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418FDE"/>
              </a:buClr>
              <a:buSzTx/>
              <a:buFont typeface="Arial" panose="020B0604020202020204" pitchFamily="34" charset="0"/>
              <a:buChar char="-"/>
              <a:tabLst/>
              <a:defRPr/>
            </a:lvl4pPr>
            <a:lvl9pPr marL="576000" marR="0" indent="-234000" algn="l" defTabSz="1043056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418FDE"/>
              </a:buClr>
              <a:buSzTx/>
              <a:buFont typeface="+mj-lt"/>
              <a:buAutoNum type="alphaLcPeriod"/>
              <a:tabLst/>
              <a:defRPr/>
            </a:lvl9pPr>
          </a:lstStyle>
          <a:p>
            <a:pPr marL="0" marR="0" lvl="0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FD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0" marR="0" lvl="1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FD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0" marR="0" lvl="2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FD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0" marR="0" lvl="3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FD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0" marR="0" lvl="4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FD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C23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99" y="1301175"/>
            <a:ext cx="80208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9" name="Picture 2" descr="F:\LCIS\MARKETING\Graphics\Logos\Dual Scheme\2017_LGAMLS &amp; LGAWCS_logo_Horizontal_BLU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76225"/>
            <a:ext cx="2880502" cy="74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066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503999" y="7056000"/>
            <a:ext cx="9684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504000" y="1225550"/>
            <a:ext cx="9684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1111"/>
            <a:ext cx="10693958" cy="7560152"/>
          </a:xfrm>
          <a:prstGeom prst="rect">
            <a:avLst/>
          </a:prstGeom>
        </p:spPr>
      </p:pic>
      <p:pic>
        <p:nvPicPr>
          <p:cNvPr id="3074" name="Picture 2" descr="F:\LCIS\MARKETING\Graphics\Logos\Dual Scheme\2017_LGAMLS &amp; LGAWCS_logo_Horizontal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59" y="395287"/>
            <a:ext cx="3212165" cy="83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495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5" y="468000"/>
            <a:ext cx="5810174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534670" y="6892651"/>
            <a:ext cx="2495127" cy="525088"/>
          </a:xfrm>
          <a:prstGeom prst="rect">
            <a:avLst/>
          </a:prstGeom>
          <a:ln/>
        </p:spPr>
        <p:txBody>
          <a:bodyPr lIns="104306" tIns="52153" rIns="104306" bIns="52153"/>
          <a:lstStyle>
            <a:lvl1pPr>
              <a:defRPr/>
            </a:lvl1pPr>
          </a:lstStyle>
          <a:p>
            <a:pPr>
              <a:defRPr/>
            </a:pPr>
            <a:fld id="{E3250D27-1A36-4708-8E0D-6DB35EA640A7}" type="datetime1">
              <a:rPr lang="en-AU" smtClean="0"/>
              <a:t>10/05/2021</a:t>
            </a:fld>
            <a:endParaRPr lang="en-A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B282C-8923-4BBF-915F-BC730DC4101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pic>
        <p:nvPicPr>
          <p:cNvPr id="7" name="Picture 2" descr="F:\LCIS\MARKETING\Graphics\Logos\Dual Scheme\2017_LGAMLS &amp; LGAWCS_logo_Horizontal_BLU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76225"/>
            <a:ext cx="2880502" cy="74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104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2299_Internal PPT_corporate 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91" name="Rectangle 23"/>
          <p:cNvSpPr>
            <a:spLocks noGrp="1" noChangeArrowheads="1"/>
          </p:cNvSpPr>
          <p:nvPr>
            <p:ph type="ctrTitle" sz="quarter"/>
          </p:nvPr>
        </p:nvSpPr>
        <p:spPr>
          <a:xfrm>
            <a:off x="6148705" y="3542592"/>
            <a:ext cx="4082429" cy="13827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AU" noProof="0" smtClean="0"/>
              <a:t>Click to edit Master title style</a:t>
            </a:r>
          </a:p>
        </p:txBody>
      </p:sp>
      <p:sp>
        <p:nvSpPr>
          <p:cNvPr id="32792" name="Rectangle 2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189548" y="5156362"/>
            <a:ext cx="4041586" cy="530339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46665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FFFFFF"/>
                </a:solidFill>
              </a:rPr>
              <a:t>WorkCoverSA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74DEC-93D0-4F74-B2BF-9EE20844E36F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525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/>
            </a:lvl1pPr>
            <a:lvl2pPr marL="521528" indent="0">
              <a:buNone/>
              <a:defRPr sz="2100"/>
            </a:lvl2pPr>
            <a:lvl3pPr marL="1043056" indent="0">
              <a:buNone/>
              <a:defRPr sz="1800"/>
            </a:lvl3pPr>
            <a:lvl4pPr marL="1564584" indent="0">
              <a:buNone/>
              <a:defRPr sz="1600"/>
            </a:lvl4pPr>
            <a:lvl5pPr marL="2086112" indent="0">
              <a:buNone/>
              <a:defRPr sz="1600"/>
            </a:lvl5pPr>
            <a:lvl6pPr marL="2607640" indent="0">
              <a:buNone/>
              <a:defRPr sz="1600"/>
            </a:lvl6pPr>
            <a:lvl7pPr marL="3129168" indent="0">
              <a:buNone/>
              <a:defRPr sz="1600"/>
            </a:lvl7pPr>
            <a:lvl8pPr marL="3650696" indent="0">
              <a:buNone/>
              <a:defRPr sz="1600"/>
            </a:lvl8pPr>
            <a:lvl9pPr marL="4172224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FFFFFF"/>
                </a:solidFill>
              </a:rPr>
              <a:t>WorkCoverSA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246D9-1DB3-46DC-BE1A-204D52EBE4B0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8406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FFFFFF"/>
                </a:solidFill>
              </a:rPr>
              <a:t>WorkCoverSA</a:t>
            </a:r>
          </a:p>
        </p:txBody>
      </p:sp>
      <p:sp>
        <p:nvSpPr>
          <p:cNvPr id="6" name="Rectangle 4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2D3C3-D3D3-4590-9416-4209E9D9977C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432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FFFFFF"/>
                </a:solidFill>
              </a:rPr>
              <a:t>WorkCoverSA</a:t>
            </a:r>
          </a:p>
        </p:txBody>
      </p:sp>
      <p:sp>
        <p:nvSpPr>
          <p:cNvPr id="8" name="Rectangle 4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F60C3-901A-4BB6-8C17-8924E3132BA7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9970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FFFFFF"/>
                </a:solidFill>
              </a:rPr>
              <a:t>WorkCoverSA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C49E3-5FDF-4BB6-A46D-E2F469313365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37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RS Blur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52"/>
            <a:ext cx="10693399" cy="755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94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FFFFFF"/>
                </a:solidFill>
              </a:rPr>
              <a:t>WorkCoverSA</a:t>
            </a:r>
          </a:p>
        </p:txBody>
      </p:sp>
      <p:sp>
        <p:nvSpPr>
          <p:cNvPr id="3" name="Rectangle 4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569FC-C1E7-4251-97ED-F4727707383E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180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FFFFFF"/>
                </a:solidFill>
              </a:rPr>
              <a:t>WorkCoverSA</a:t>
            </a:r>
          </a:p>
        </p:txBody>
      </p:sp>
      <p:sp>
        <p:nvSpPr>
          <p:cNvPr id="6" name="Rectangle 4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1D5D3-21F1-480D-89B4-F7FD9506A0C1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9714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FFFFFF"/>
                </a:solidFill>
              </a:rPr>
              <a:t>WorkCoverSA</a:t>
            </a:r>
          </a:p>
        </p:txBody>
      </p:sp>
      <p:sp>
        <p:nvSpPr>
          <p:cNvPr id="6" name="Rectangle 4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371D-8688-45D0-8E97-1ADC611912B6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8257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FFFFFF"/>
                </a:solidFill>
              </a:rPr>
              <a:t>WorkCoverSA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8DC41-A35D-43BE-BB41-79274F98FBCC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7150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FFFFFF"/>
                </a:solidFill>
              </a:rPr>
              <a:t>WorkCoverSA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9A044-D1F2-43DE-BA49-01791A950871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211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GRS Blur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52"/>
            <a:ext cx="10693399" cy="755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6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RS 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52"/>
            <a:ext cx="10693399" cy="755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0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GRS 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52"/>
            <a:ext cx="10693398" cy="755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887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04000" y="2952000"/>
            <a:ext cx="1008000" cy="1350125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600" b="0" cap="all" baseline="0">
                <a:solidFill>
                  <a:srgbClr val="00AFD7"/>
                </a:solidFill>
              </a:defRPr>
            </a:lvl1pPr>
            <a:lvl2pPr marL="0" indent="0">
              <a:lnSpc>
                <a:spcPts val="9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600" b="0" cap="all" baseline="0">
                <a:solidFill>
                  <a:schemeClr val="tx2"/>
                </a:solidFill>
              </a:defRPr>
            </a:lvl2pPr>
            <a:lvl3pPr marL="0" indent="0">
              <a:lnSpc>
                <a:spcPts val="9800"/>
              </a:lnSpc>
              <a:spcBef>
                <a:spcPts val="0"/>
              </a:spcBef>
              <a:spcAft>
                <a:spcPts val="0"/>
              </a:spcAft>
              <a:buNone/>
              <a:defRPr sz="10600" b="0" cap="all" baseline="0">
                <a:solidFill>
                  <a:schemeClr val="tx2"/>
                </a:solidFill>
              </a:defRPr>
            </a:lvl3pPr>
            <a:lvl4pPr marL="0" indent="0">
              <a:lnSpc>
                <a:spcPts val="9800"/>
              </a:lnSpc>
              <a:spcBef>
                <a:spcPts val="0"/>
              </a:spcBef>
              <a:spcAft>
                <a:spcPts val="0"/>
              </a:spcAft>
              <a:buNone/>
              <a:defRPr sz="10600" b="0" cap="all" baseline="0">
                <a:solidFill>
                  <a:schemeClr val="tx2"/>
                </a:solidFill>
              </a:defRPr>
            </a:lvl4pPr>
            <a:lvl5pPr marL="0" indent="0">
              <a:lnSpc>
                <a:spcPts val="9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600" b="0" cap="all" baseline="0">
                <a:solidFill>
                  <a:schemeClr val="tx2"/>
                </a:solidFill>
              </a:defRPr>
            </a:lvl5pPr>
            <a:lvl6pPr marL="0" indent="0">
              <a:lnSpc>
                <a:spcPts val="9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600" b="0" cap="all" baseline="0">
                <a:solidFill>
                  <a:schemeClr val="tx2"/>
                </a:solidFill>
              </a:defRPr>
            </a:lvl6pPr>
            <a:lvl7pPr marL="0" indent="0">
              <a:lnSpc>
                <a:spcPts val="9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600" b="0" cap="all" baseline="0">
                <a:solidFill>
                  <a:schemeClr val="tx2"/>
                </a:solidFill>
              </a:defRPr>
            </a:lvl7pPr>
            <a:lvl8pPr marL="0" indent="0">
              <a:lnSpc>
                <a:spcPts val="9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600" b="0" cap="all" baseline="0">
                <a:solidFill>
                  <a:schemeClr val="tx2"/>
                </a:solidFill>
              </a:defRPr>
            </a:lvl8pPr>
            <a:lvl9pPr marL="0" indent="0">
              <a:lnSpc>
                <a:spcPts val="9800"/>
              </a:lnSpc>
              <a:spcBef>
                <a:spcPts val="0"/>
              </a:spcBef>
              <a:spcAft>
                <a:spcPts val="0"/>
              </a:spcAft>
              <a:buNone/>
              <a:defRPr sz="10600" b="0" cap="all" baseline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 smtClean="0"/>
              <a:t>#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529999" y="2952000"/>
            <a:ext cx="7291502" cy="1350125"/>
          </a:xfrm>
        </p:spPr>
        <p:txBody>
          <a:bodyPr anchor="ctr" anchorCtr="0">
            <a:noAutofit/>
          </a:bodyPr>
          <a:lstStyle>
            <a:lvl1pPr>
              <a:lnSpc>
                <a:spcPts val="4200"/>
              </a:lnSpc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2050" name="Picture 2" descr="F:\LCIS\MARKETING\Graphics\Logos\Dual Scheme\2017_LGAMLS &amp; LGAWCS_logo_Horizontal_BLU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76225"/>
            <a:ext cx="2880502" cy="74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853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4000" y="2438400"/>
            <a:ext cx="6361937" cy="4400388"/>
          </a:xfrm>
        </p:spPr>
        <p:txBody>
          <a:bodyPr/>
          <a:lstStyle>
            <a:lvl1pPr algn="l">
              <a:tabLst>
                <a:tab pos="6370638" algn="r"/>
              </a:tabLst>
              <a:defRPr sz="2000" b="0" cap="all" baseline="0">
                <a:solidFill>
                  <a:srgbClr val="00AFD7"/>
                </a:solidFill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tabLst>
                <a:tab pos="6370638" algn="r"/>
              </a:tabLst>
              <a:defRPr/>
            </a:lvl2pPr>
            <a:lvl3pPr marL="0" indent="0">
              <a:spcAft>
                <a:spcPts val="0"/>
              </a:spcAft>
              <a:buNone/>
              <a:tabLst>
                <a:tab pos="6370638" algn="r"/>
              </a:tabLst>
              <a:defRPr/>
            </a:lvl3pPr>
            <a:lvl4pPr marL="0" indent="0">
              <a:spcAft>
                <a:spcPts val="0"/>
              </a:spcAft>
              <a:buNone/>
              <a:tabLst>
                <a:tab pos="6370638" algn="r"/>
              </a:tabLst>
              <a:defRPr/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tabLst>
                <a:tab pos="6370638" algn="r"/>
              </a:tabLst>
              <a:defRPr/>
            </a:lvl5pPr>
            <a:lvl6pPr marL="0" indent="0">
              <a:spcAft>
                <a:spcPts val="0"/>
              </a:spcAft>
              <a:buFont typeface="Arial" panose="020B0604020202020204" pitchFamily="34" charset="0"/>
              <a:buNone/>
              <a:tabLst>
                <a:tab pos="6370638" algn="r"/>
              </a:tabLst>
              <a:defRPr/>
            </a:lvl6pPr>
            <a:lvl7pPr marL="0" indent="0">
              <a:spcAft>
                <a:spcPts val="0"/>
              </a:spcAft>
              <a:buFont typeface="Arial" panose="020B0604020202020204" pitchFamily="34" charset="0"/>
              <a:buNone/>
              <a:tabLst>
                <a:tab pos="6370638" algn="r"/>
              </a:tabLst>
              <a:defRPr/>
            </a:lvl7pPr>
            <a:lvl8pPr marL="0" indent="0">
              <a:spcAft>
                <a:spcPts val="0"/>
              </a:spcAft>
              <a:buFont typeface="Arial" panose="020B0604020202020204" pitchFamily="34" charset="0"/>
              <a:buNone/>
              <a:tabLst>
                <a:tab pos="6370638" algn="r"/>
              </a:tabLst>
              <a:defRPr/>
            </a:lvl8pPr>
            <a:lvl9pPr marL="0" indent="0">
              <a:spcAft>
                <a:spcPts val="0"/>
              </a:spcAft>
              <a:buFont typeface="Arial" panose="020B0604020202020204" pitchFamily="34" charset="0"/>
              <a:buNone/>
              <a:tabLst>
                <a:tab pos="6370638" algn="r"/>
              </a:tabLst>
              <a:defRPr/>
            </a:lvl9pPr>
          </a:lstStyle>
          <a:p>
            <a:pPr lvl="0"/>
            <a:r>
              <a:rPr lang="en-US" dirty="0" smtClean="0"/>
              <a:t>Click to edit Master text styles	1</a:t>
            </a:r>
          </a:p>
          <a:p>
            <a:pPr lvl="1"/>
            <a:r>
              <a:rPr lang="en-US" dirty="0" smtClean="0"/>
              <a:t>Second level	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9C6C-715F-44F3-8DA3-2EC5FBAAEB7F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03999" y="7056000"/>
            <a:ext cx="9684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504000" y="1225550"/>
            <a:ext cx="9684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504000" y="1372875"/>
            <a:ext cx="7848000" cy="324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600" dirty="0" smtClean="0"/>
              <a:t>TABLE OF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503237" y="1737675"/>
            <a:ext cx="78480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dirty="0" smtClean="0">
                <a:solidFill>
                  <a:srgbClr val="00AFD7"/>
                </a:solidFill>
              </a:rPr>
              <a:t>CONTENTS</a:t>
            </a:r>
          </a:p>
        </p:txBody>
      </p:sp>
      <p:pic>
        <p:nvPicPr>
          <p:cNvPr id="9" name="Picture 2" descr="F:\LCIS\MARKETING\Graphics\Logos\Dual Scheme\2017_LGAMLS &amp; LGAWCS_logo_Horizontal_BLU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76225"/>
            <a:ext cx="2880502" cy="74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627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00" y="2362200"/>
            <a:ext cx="9675050" cy="4449600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 sz="2000">
                <a:solidFill>
                  <a:srgbClr val="00AFD7"/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2000"/>
            </a:lvl2pPr>
            <a:lvl3pPr>
              <a:lnSpc>
                <a:spcPct val="100000"/>
              </a:lnSpc>
              <a:spcAft>
                <a:spcPts val="1200"/>
              </a:spcAft>
              <a:buClr>
                <a:srgbClr val="00AFD7"/>
              </a:buClr>
              <a:defRPr sz="2000"/>
            </a:lvl3pPr>
            <a:lvl4pPr marL="574675" indent="-212725">
              <a:lnSpc>
                <a:spcPct val="100000"/>
              </a:lnSpc>
              <a:spcAft>
                <a:spcPts val="1200"/>
              </a:spcAft>
              <a:buClr>
                <a:srgbClr val="00AFD7"/>
              </a:buClr>
              <a:defRPr sz="2000"/>
            </a:lvl4pPr>
            <a:lvl5pPr>
              <a:lnSpc>
                <a:spcPct val="100000"/>
              </a:lnSpc>
              <a:spcAft>
                <a:spcPts val="1200"/>
              </a:spcAft>
              <a:defRPr sz="2000"/>
            </a:lvl5pPr>
            <a:lvl9pPr marL="895350" indent="-352425">
              <a:buClr>
                <a:srgbClr val="D21242"/>
              </a:buCl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9C6C-715F-44F3-8DA3-2EC5FBAAEB7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03237" y="1804875"/>
            <a:ext cx="8020800" cy="324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00" b="0" cap="all" baseline="0">
                <a:solidFill>
                  <a:srgbClr val="00AFD7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cap="all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cap="all" baseline="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cap="all" baseline="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cap="all" baseline="0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cap="all" baseline="0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cap="all" baseline="0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cap="all" baseline="0">
                <a:solidFill>
                  <a:schemeClr val="tx2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cap="all" baseline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03999" y="7056000"/>
            <a:ext cx="9684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504000" y="1225550"/>
            <a:ext cx="9684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99" y="1372875"/>
            <a:ext cx="8022463" cy="43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9" name="Picture 2" descr="F:\LCIS\MARKETING\Graphics\Logos\Dual Scheme\2017_LGAMLS &amp; LGAWCS_logo_Horizontal_BLU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76225"/>
            <a:ext cx="2880502" cy="74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479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AWCS One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00" y="2495550"/>
            <a:ext cx="9675050" cy="4316250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 sz="2000">
                <a:solidFill>
                  <a:srgbClr val="008AAB"/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2000"/>
            </a:lvl2pPr>
            <a:lvl3pPr>
              <a:lnSpc>
                <a:spcPct val="100000"/>
              </a:lnSpc>
              <a:spcAft>
                <a:spcPts val="1200"/>
              </a:spcAft>
              <a:buClr>
                <a:srgbClr val="008AAB"/>
              </a:buClr>
              <a:defRPr sz="2000"/>
            </a:lvl3pPr>
            <a:lvl4pPr marL="574675" indent="-212725">
              <a:lnSpc>
                <a:spcPct val="100000"/>
              </a:lnSpc>
              <a:spcAft>
                <a:spcPts val="1200"/>
              </a:spcAft>
              <a:buClr>
                <a:srgbClr val="008AAB"/>
              </a:buClr>
              <a:defRPr sz="2000"/>
            </a:lvl4pPr>
            <a:lvl5pPr>
              <a:lnSpc>
                <a:spcPct val="100000"/>
              </a:lnSpc>
              <a:spcAft>
                <a:spcPts val="1200"/>
              </a:spcAft>
              <a:buClr>
                <a:srgbClr val="008AAB"/>
              </a:buClr>
              <a:defRPr sz="2000"/>
            </a:lvl5pPr>
            <a:lvl9pPr marL="895350" indent="-352425">
              <a:buClr>
                <a:srgbClr val="D2124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9C6C-715F-44F3-8DA3-2EC5FBAAEB7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04000" y="1785450"/>
            <a:ext cx="8020800" cy="324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00" b="0" cap="all" baseline="0">
                <a:solidFill>
                  <a:srgbClr val="008AAB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cap="all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cap="all" baseline="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cap="all" baseline="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cap="all" baseline="0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cap="all" baseline="0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cap="all" baseline="0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cap="all" baseline="0">
                <a:solidFill>
                  <a:schemeClr val="tx2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cap="all" baseline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03999" y="7056000"/>
            <a:ext cx="9684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504000" y="1225550"/>
            <a:ext cx="9684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99" y="1450650"/>
            <a:ext cx="8022463" cy="43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404627"/>
            <a:ext cx="2847975" cy="57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3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3999" y="468000"/>
            <a:ext cx="8020800" cy="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7" y="1447800"/>
            <a:ext cx="9684761" cy="536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3237" y="7236000"/>
            <a:ext cx="6376987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71999" y="72360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0679C6C-715F-44F3-8DA3-2EC5FBAAEB7F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04000" y="1225550"/>
            <a:ext cx="9684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075" y="294416"/>
            <a:ext cx="679450" cy="70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5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4" r:id="rId3"/>
    <p:sldLayoutId id="2147483683" r:id="rId4"/>
    <p:sldLayoutId id="2147483685" r:id="rId5"/>
    <p:sldLayoutId id="2147483650" r:id="rId6"/>
    <p:sldLayoutId id="2147483659" r:id="rId7"/>
    <p:sldLayoutId id="2147483656" r:id="rId8"/>
    <p:sldLayoutId id="2147483686" r:id="rId9"/>
    <p:sldLayoutId id="2147483687" r:id="rId10"/>
    <p:sldLayoutId id="2147483653" r:id="rId11"/>
    <p:sldLayoutId id="2147483677" r:id="rId12"/>
    <p:sldLayoutId id="2147483700" r:id="rId13"/>
  </p:sldLayoutIdLst>
  <p:timing>
    <p:tnLst>
      <p:par>
        <p:cTn id="1" dur="indefinite" restart="never" nodeType="tmRoot"/>
      </p:par>
    </p:tnLst>
  </p:timing>
  <p:hf hdr="0"/>
  <p:txStyles>
    <p:titleStyle>
      <a:lvl1pPr algn="l" defTabSz="1043056" rtl="0" eaLnBrk="1" latinLnBrk="0" hangingPunct="1">
        <a:spcBef>
          <a:spcPct val="0"/>
        </a:spcBef>
        <a:buNone/>
        <a:defRPr sz="2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043056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1" kern="1200">
          <a:solidFill>
            <a:srgbClr val="00AFD7"/>
          </a:solidFill>
          <a:latin typeface="+mn-lt"/>
          <a:ea typeface="+mn-ea"/>
          <a:cs typeface="+mn-cs"/>
        </a:defRPr>
      </a:lvl1pPr>
      <a:lvl2pPr marL="0" indent="0" algn="l" defTabSz="1043056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324000" indent="-324000" algn="l" defTabSz="1043056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00AFD7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00" indent="-233363" algn="l" defTabSz="1043056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00AFD7"/>
        </a:buClr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324000" indent="-324000" algn="l" defTabSz="1043056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00AFD7"/>
        </a:buClr>
        <a:buFont typeface="+mj-lt"/>
        <a:buAutoNum type="arabicPeriod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576000" indent="-234000" algn="l" defTabSz="1043056" rtl="0" eaLnBrk="1" latinLnBrk="0" hangingPunct="1">
        <a:lnSpc>
          <a:spcPts val="2100"/>
        </a:lnSpc>
        <a:spcBef>
          <a:spcPts val="0"/>
        </a:spcBef>
        <a:buClr>
          <a:schemeClr val="tx2"/>
        </a:buClr>
        <a:buFont typeface="+mj-lt"/>
        <a:buAutoNum type="alphaLcPeriod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76000" indent="-234000" algn="l" defTabSz="1043056" rtl="0" eaLnBrk="1" latinLnBrk="0" hangingPunct="1">
        <a:lnSpc>
          <a:spcPts val="2100"/>
        </a:lnSpc>
        <a:spcBef>
          <a:spcPts val="0"/>
        </a:spcBef>
        <a:buClr>
          <a:schemeClr val="tx2"/>
        </a:buClr>
        <a:buFont typeface="+mj-lt"/>
        <a:buAutoNum type="alphaLcPeriod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576000" indent="-234000" algn="l" defTabSz="1043056" rtl="0" eaLnBrk="1" latinLnBrk="0" hangingPunct="1">
        <a:lnSpc>
          <a:spcPts val="2100"/>
        </a:lnSpc>
        <a:spcBef>
          <a:spcPts val="0"/>
        </a:spcBef>
        <a:buClr>
          <a:schemeClr val="tx2"/>
        </a:buClr>
        <a:buFont typeface="+mj-lt"/>
        <a:buAutoNum type="alphaLcPeriod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76000" indent="-234000" algn="l" defTabSz="1043056" rtl="0" eaLnBrk="1" latinLnBrk="0" hangingPunct="1">
        <a:lnSpc>
          <a:spcPts val="2100"/>
        </a:lnSpc>
        <a:spcBef>
          <a:spcPts val="0"/>
        </a:spcBef>
        <a:buClr>
          <a:schemeClr val="tx2"/>
        </a:buClr>
        <a:buFont typeface="+mj-lt"/>
        <a:buAutoNum type="alphaL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8" descr="2299_Internal PPT__tex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534670" y="302801"/>
            <a:ext cx="9624060" cy="12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028" name="Rectangle 4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670" y="1764295"/>
            <a:ext cx="9624060" cy="499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1066" name="Rectangle 4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7666" y="6885650"/>
            <a:ext cx="6492156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>
            <a:lvl1pPr algn="l">
              <a:defRPr sz="1100" b="1">
                <a:solidFill>
                  <a:schemeClr val="bg1"/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AU">
                <a:solidFill>
                  <a:srgbClr val="FFFFFF"/>
                </a:solidFill>
              </a:rPr>
              <a:t>WorkCoverSA</a:t>
            </a:r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3603" y="6885650"/>
            <a:ext cx="2495127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3DEBDE4-0153-49FD-853E-7335DE0A17AE}" type="slidenum">
              <a:rPr lang="en-AU">
                <a:solidFill>
                  <a:srgbClr val="FFFFFF"/>
                </a:solidFill>
              </a:rPr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154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 dt="0"/>
  <p:txStyles>
    <p:titleStyle>
      <a:lvl1pPr algn="l" defTabSz="86921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6921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defTabSz="86921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defTabSz="86921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defTabSz="86921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521528" algn="l" defTabSz="86921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6pPr>
      <a:lvl7pPr marL="1043056" algn="l" defTabSz="86921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7pPr>
      <a:lvl8pPr marL="1564584" algn="l" defTabSz="86921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8pPr>
      <a:lvl9pPr marL="2086112" algn="l" defTabSz="86921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9pPr>
    </p:titleStyle>
    <p:bodyStyle>
      <a:lvl1pPr marL="391146" indent="-391146" algn="l" defTabSz="869213" rtl="0" eaLnBrk="0" fontAlgn="base" hangingPunct="0">
        <a:spcBef>
          <a:spcPct val="20000"/>
        </a:spcBef>
        <a:spcAft>
          <a:spcPct val="0"/>
        </a:spcAft>
        <a:buClr>
          <a:srgbClr val="003D7A"/>
        </a:buClr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</a:defRPr>
      </a:lvl1pPr>
      <a:lvl2pPr marL="847483" indent="-325955" algn="l" defTabSz="869213" rtl="0" eaLnBrk="0" fontAlgn="base" hangingPunct="0">
        <a:spcBef>
          <a:spcPct val="20000"/>
        </a:spcBef>
        <a:spcAft>
          <a:spcPct val="0"/>
        </a:spcAft>
        <a:buClr>
          <a:srgbClr val="003D7A"/>
        </a:buClr>
        <a:buSzPct val="100000"/>
        <a:buChar char="•"/>
        <a:defRPr sz="2300">
          <a:solidFill>
            <a:srgbClr val="000000"/>
          </a:solidFill>
          <a:latin typeface="+mn-lt"/>
        </a:defRPr>
      </a:lvl2pPr>
      <a:lvl3pPr marL="1303820" indent="-260764" algn="l" defTabSz="869213" rtl="0" eaLnBrk="0" fontAlgn="base" hangingPunct="0">
        <a:spcBef>
          <a:spcPct val="20000"/>
        </a:spcBef>
        <a:spcAft>
          <a:spcPct val="0"/>
        </a:spcAft>
        <a:buClr>
          <a:srgbClr val="003D7A"/>
        </a:buClr>
        <a:buSzPct val="100000"/>
        <a:buChar char="•"/>
        <a:defRPr sz="2300">
          <a:solidFill>
            <a:srgbClr val="000000"/>
          </a:solidFill>
          <a:latin typeface="+mn-lt"/>
        </a:defRPr>
      </a:lvl3pPr>
      <a:lvl4pPr marL="1825348" indent="-260764" algn="l" defTabSz="869213" rtl="0" eaLnBrk="0" fontAlgn="base" hangingPunct="0">
        <a:spcBef>
          <a:spcPct val="20000"/>
        </a:spcBef>
        <a:spcAft>
          <a:spcPct val="0"/>
        </a:spcAft>
        <a:buClr>
          <a:srgbClr val="003D7A"/>
        </a:buClr>
        <a:buSzPct val="100000"/>
        <a:buChar char="•"/>
        <a:defRPr>
          <a:solidFill>
            <a:srgbClr val="000000"/>
          </a:solidFill>
          <a:latin typeface="+mn-lt"/>
        </a:defRPr>
      </a:lvl4pPr>
      <a:lvl5pPr marL="2346876" indent="-260764" algn="l" defTabSz="869213" rtl="0" eaLnBrk="0" fontAlgn="base" hangingPunct="0">
        <a:spcBef>
          <a:spcPct val="20000"/>
        </a:spcBef>
        <a:spcAft>
          <a:spcPct val="0"/>
        </a:spcAft>
        <a:buClr>
          <a:srgbClr val="003D7A"/>
        </a:buClr>
        <a:buSzPct val="100000"/>
        <a:buChar char="•"/>
        <a:defRPr>
          <a:solidFill>
            <a:srgbClr val="000000"/>
          </a:solidFill>
          <a:latin typeface="+mn-lt"/>
        </a:defRPr>
      </a:lvl5pPr>
      <a:lvl6pPr marL="2868404" indent="-260764" algn="l" defTabSz="869213" rtl="0" eaLnBrk="0" fontAlgn="base" hangingPunct="0">
        <a:spcBef>
          <a:spcPct val="20000"/>
        </a:spcBef>
        <a:spcAft>
          <a:spcPct val="0"/>
        </a:spcAft>
        <a:buClr>
          <a:srgbClr val="003D7A"/>
        </a:buClr>
        <a:buSzPct val="100000"/>
        <a:buChar char="•"/>
        <a:defRPr>
          <a:solidFill>
            <a:srgbClr val="000000"/>
          </a:solidFill>
          <a:latin typeface="+mn-lt"/>
        </a:defRPr>
      </a:lvl6pPr>
      <a:lvl7pPr marL="3389932" indent="-260764" algn="l" defTabSz="869213" rtl="0" eaLnBrk="0" fontAlgn="base" hangingPunct="0">
        <a:spcBef>
          <a:spcPct val="20000"/>
        </a:spcBef>
        <a:spcAft>
          <a:spcPct val="0"/>
        </a:spcAft>
        <a:buClr>
          <a:srgbClr val="003D7A"/>
        </a:buClr>
        <a:buSzPct val="100000"/>
        <a:buChar char="•"/>
        <a:defRPr>
          <a:solidFill>
            <a:srgbClr val="000000"/>
          </a:solidFill>
          <a:latin typeface="+mn-lt"/>
        </a:defRPr>
      </a:lvl7pPr>
      <a:lvl8pPr marL="3911460" indent="-260764" algn="l" defTabSz="869213" rtl="0" eaLnBrk="0" fontAlgn="base" hangingPunct="0">
        <a:spcBef>
          <a:spcPct val="20000"/>
        </a:spcBef>
        <a:spcAft>
          <a:spcPct val="0"/>
        </a:spcAft>
        <a:buClr>
          <a:srgbClr val="003D7A"/>
        </a:buClr>
        <a:buSzPct val="100000"/>
        <a:buChar char="•"/>
        <a:defRPr>
          <a:solidFill>
            <a:srgbClr val="000000"/>
          </a:solidFill>
          <a:latin typeface="+mn-lt"/>
        </a:defRPr>
      </a:lvl8pPr>
      <a:lvl9pPr marL="4432988" indent="-260764" algn="l" defTabSz="869213" rtl="0" eaLnBrk="0" fontAlgn="base" hangingPunct="0">
        <a:spcBef>
          <a:spcPct val="20000"/>
        </a:spcBef>
        <a:spcAft>
          <a:spcPct val="0"/>
        </a:spcAft>
        <a:buClr>
          <a:srgbClr val="003D7A"/>
        </a:buClr>
        <a:buSzPct val="100000"/>
        <a:buChar char="•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au/url?sa=i&amp;rct=j&amp;q=&amp;esrc=s&amp;source=images&amp;cd=&amp;cad=rja&amp;uact=8&amp;ved=2ahUKEwj9wIqo2L3aAhUMErwKHQDTBZQQjRx6BAgAEAU&amp;url=http://wikiclipart.com/question-mark-clipart_3810/&amp;psig=AOvVaw3sfi-ocwFIims0qpvQbhMO&amp;ust=1523930138942545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911" y="2589749"/>
            <a:ext cx="9073515" cy="1587843"/>
          </a:xfrm>
        </p:spPr>
        <p:txBody>
          <a:bodyPr>
            <a:normAutofit fontScale="90000"/>
          </a:bodyPr>
          <a:lstStyle/>
          <a:p>
            <a:r>
              <a:rPr lang="en-AU" dirty="0"/>
              <a:t/>
            </a:r>
            <a:br>
              <a:rPr lang="en-AU" dirty="0"/>
            </a:br>
            <a:r>
              <a:rPr lang="en-AU" dirty="0"/>
              <a:t/>
            </a:r>
            <a:br>
              <a:rPr lang="en-AU" dirty="0"/>
            </a:br>
            <a:r>
              <a:rPr lang="en-AU" dirty="0"/>
              <a:t/>
            </a:r>
            <a:br>
              <a:rPr lang="en-AU" dirty="0"/>
            </a:br>
            <a:r>
              <a:rPr lang="en-AU" dirty="0"/>
              <a:t>Managing Risks in our Cemeteries</a:t>
            </a:r>
            <a:br>
              <a:rPr lang="en-AU" dirty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sz="3969" dirty="0"/>
              <a:t>Stevie Sanders</a:t>
            </a:r>
            <a:br>
              <a:rPr lang="en-AU" sz="3969" dirty="0"/>
            </a:br>
            <a:r>
              <a:rPr lang="en-AU" sz="3969" dirty="0"/>
              <a:t>WHS &amp; Risk Manager</a:t>
            </a:r>
            <a:br>
              <a:rPr lang="en-AU" sz="3969" dirty="0"/>
            </a:br>
            <a:r>
              <a:rPr lang="en-AU" sz="3969" dirty="0"/>
              <a:t>LGA Workers Compensation &amp; Mutual </a:t>
            </a:r>
            <a:r>
              <a:rPr lang="en-AU" sz="3969" dirty="0" smtClean="0"/>
              <a:t>Liability </a:t>
            </a:r>
            <a:r>
              <a:rPr lang="en-AU" sz="3969" dirty="0"/>
              <a:t>Schemes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27" y="1220309"/>
            <a:ext cx="9840143" cy="2163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181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1360" y="1038522"/>
            <a:ext cx="9540240" cy="1272891"/>
          </a:xfrm>
        </p:spPr>
        <p:txBody>
          <a:bodyPr/>
          <a:lstStyle/>
          <a:p>
            <a:r>
              <a:rPr lang="en-GB" cap="small" dirty="0"/>
              <a:t>Common </a:t>
            </a:r>
            <a:r>
              <a:rPr lang="en-GB" cap="small" dirty="0" smtClean="0"/>
              <a:t>WHS Risks - Cemetery</a:t>
            </a:r>
            <a:endParaRPr lang="en-GB" sz="3016" cap="small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721360" y="2489200"/>
            <a:ext cx="9794240" cy="356109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1043056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/>
              <a:t>Traffic management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/>
              <a:t>Event management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 smtClean="0"/>
              <a:t>Grave </a:t>
            </a:r>
            <a:r>
              <a:rPr lang="en-AU" sz="3200" dirty="0"/>
              <a:t>digging </a:t>
            </a:r>
            <a:endParaRPr lang="en-AU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 smtClean="0"/>
              <a:t>Slips, trips &amp; Falls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 smtClean="0"/>
              <a:t>Open </a:t>
            </a:r>
            <a:r>
              <a:rPr lang="en-AU" sz="3200" dirty="0"/>
              <a:t>Graves </a:t>
            </a:r>
            <a:endParaRPr lang="en-AU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 smtClean="0"/>
              <a:t>Grave </a:t>
            </a:r>
            <a:r>
              <a:rPr lang="en-AU" sz="3200" dirty="0"/>
              <a:t>entry </a:t>
            </a:r>
            <a:endParaRPr lang="en-AU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 smtClean="0"/>
              <a:t>Emotional responses</a:t>
            </a:r>
            <a:endParaRPr lang="en-AU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/>
              <a:t>Is a grave a confined space?</a:t>
            </a:r>
          </a:p>
        </p:txBody>
      </p:sp>
    </p:spTree>
    <p:extLst>
      <p:ext uri="{BB962C8B-B14F-4D97-AF65-F5344CB8AC3E}">
        <p14:creationId xmlns:p14="http://schemas.microsoft.com/office/powerpoint/2010/main" val="412500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4000" y="1038522"/>
            <a:ext cx="10007600" cy="1272891"/>
          </a:xfrm>
        </p:spPr>
        <p:txBody>
          <a:bodyPr/>
          <a:lstStyle/>
          <a:p>
            <a:r>
              <a:rPr lang="en-GB" cap="small" dirty="0"/>
              <a:t>Common </a:t>
            </a:r>
            <a:r>
              <a:rPr lang="en-GB" cap="small" dirty="0" smtClean="0"/>
              <a:t>WHS Risks - </a:t>
            </a:r>
            <a:r>
              <a:rPr lang="en-GB" cap="small" dirty="0"/>
              <a:t>Crematorium 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721360" y="1920240"/>
            <a:ext cx="9794240" cy="356109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1043056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 smtClean="0"/>
              <a:t>Same as per the Cemetery, plus;</a:t>
            </a:r>
            <a:endParaRPr lang="en-AU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 smtClean="0"/>
              <a:t>Fire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 smtClean="0"/>
              <a:t>Explosion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 smtClean="0"/>
              <a:t>EPA - Emissions</a:t>
            </a:r>
            <a:endParaRPr lang="en-AU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83214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4000" y="1038522"/>
            <a:ext cx="10007600" cy="1272891"/>
          </a:xfrm>
        </p:spPr>
        <p:txBody>
          <a:bodyPr/>
          <a:lstStyle/>
          <a:p>
            <a:r>
              <a:rPr lang="en-GB" cap="small" dirty="0"/>
              <a:t>Common </a:t>
            </a:r>
            <a:r>
              <a:rPr lang="en-GB" cap="small" dirty="0" smtClean="0"/>
              <a:t>Civil Liability Risks </a:t>
            </a:r>
            <a:endParaRPr lang="en-GB" cap="small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721360" y="1920240"/>
            <a:ext cx="9794240" cy="356109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1043056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 smtClean="0"/>
              <a:t>Property</a:t>
            </a:r>
            <a:endParaRPr lang="en-AU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 smtClean="0"/>
              <a:t>Motor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 smtClean="0"/>
              <a:t>Administrative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 smtClean="0"/>
              <a:t>Personal Injury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85402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4000" y="1038522"/>
            <a:ext cx="10007600" cy="1272891"/>
          </a:xfrm>
        </p:spPr>
        <p:txBody>
          <a:bodyPr/>
          <a:lstStyle/>
          <a:p>
            <a:r>
              <a:rPr lang="en-GB" cap="small" dirty="0" smtClean="0"/>
              <a:t>Key steps </a:t>
            </a:r>
            <a:r>
              <a:rPr lang="en-GB" cap="small" dirty="0"/>
              <a:t>in managing risks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568960" y="2753360"/>
            <a:ext cx="9794240" cy="356109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1043056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 smtClean="0"/>
              <a:t>Awareness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 smtClean="0"/>
              <a:t>Risk Assessment</a:t>
            </a:r>
            <a:endParaRPr lang="en-AU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 smtClean="0"/>
              <a:t>Ability to control</a:t>
            </a:r>
            <a:endParaRPr lang="en-AU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 smtClean="0"/>
              <a:t>Shared Duty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 smtClean="0"/>
              <a:t>Personal Injury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 smtClean="0"/>
              <a:t>Public </a:t>
            </a:r>
            <a:r>
              <a:rPr lang="en-AU" sz="3200" dirty="0"/>
              <a:t>perceptions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405979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1360" y="1038522"/>
            <a:ext cx="9540240" cy="1272891"/>
          </a:xfrm>
        </p:spPr>
        <p:txBody>
          <a:bodyPr/>
          <a:lstStyle/>
          <a:p>
            <a:r>
              <a:rPr lang="en-GB" cap="small" dirty="0" smtClean="0"/>
              <a:t>Key Take aways</a:t>
            </a:r>
            <a:endParaRPr lang="en-GB" cap="small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396240" y="1920240"/>
            <a:ext cx="10119360" cy="50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1043056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 smtClean="0"/>
              <a:t>You work in a complex risk environment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 smtClean="0"/>
              <a:t>Don’t get caught up in the risk label, look at the risk and how you can manage 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 smtClean="0"/>
              <a:t>You may have competing Risks to manage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/>
              <a:t>Consult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 smtClean="0"/>
              <a:t>If you are in Local Government, you have a lot of support available</a:t>
            </a:r>
          </a:p>
        </p:txBody>
      </p:sp>
    </p:spTree>
    <p:extLst>
      <p:ext uri="{BB962C8B-B14F-4D97-AF65-F5344CB8AC3E}">
        <p14:creationId xmlns:p14="http://schemas.microsoft.com/office/powerpoint/2010/main" val="335012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9C6C-715F-44F3-8DA3-2EC5FBAAEB7F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57200" y="1884361"/>
            <a:ext cx="8229600" cy="8350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043056" rtl="0" eaLnBrk="1" latinLnBrk="0" hangingPunct="1">
              <a:spcBef>
                <a:spcPct val="0"/>
              </a:spcBef>
              <a:buNone/>
              <a:defRPr sz="2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en-AU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Image result for Question clipart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4450" y="-1608138"/>
            <a:ext cx="25622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AutoShape 4" descr="Image result for Question clipart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96850" y="-1455738"/>
            <a:ext cx="25622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2054" name="Picture 6" descr="Question mark clip art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382" y="1432302"/>
            <a:ext cx="4722668" cy="542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07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03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93774" y="1475402"/>
            <a:ext cx="6867130" cy="1272891"/>
          </a:xfrm>
        </p:spPr>
        <p:txBody>
          <a:bodyPr/>
          <a:lstStyle/>
          <a:p>
            <a:r>
              <a:rPr lang="en-GB" cap="small" dirty="0" smtClean="0"/>
              <a:t>Todays Session</a:t>
            </a:r>
            <a:endParaRPr lang="en-GB" sz="3016" cap="small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677214" y="2590800"/>
            <a:ext cx="6867130" cy="356109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1043056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16" cap="small" dirty="0"/>
              <a:t>Introduction to </a:t>
            </a:r>
            <a:r>
              <a:rPr lang="en-GB" sz="3016" cap="small" dirty="0" smtClean="0"/>
              <a:t>me</a:t>
            </a:r>
            <a:endParaRPr lang="en-GB" sz="3016" cap="smal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16" cap="small" dirty="0" smtClean="0"/>
              <a:t>Introduction to the Schemes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16" cap="small" dirty="0" smtClean="0"/>
              <a:t>Look at the Common WHS Risks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16" cap="small" dirty="0" smtClean="0"/>
              <a:t>Look at the Common Liability risks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16" cap="small" dirty="0" smtClean="0"/>
              <a:t>Challenges in managing risks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16" cap="small" dirty="0" smtClean="0"/>
              <a:t> Key take aways</a:t>
            </a:r>
            <a:endParaRPr lang="en-GB" sz="3016" cap="small" dirty="0"/>
          </a:p>
        </p:txBody>
      </p:sp>
    </p:spTree>
    <p:extLst>
      <p:ext uri="{BB962C8B-B14F-4D97-AF65-F5344CB8AC3E}">
        <p14:creationId xmlns:p14="http://schemas.microsoft.com/office/powerpoint/2010/main" val="20878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ME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1734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48334" y="2999402"/>
            <a:ext cx="6867130" cy="1272891"/>
          </a:xfrm>
        </p:spPr>
        <p:txBody>
          <a:bodyPr/>
          <a:lstStyle/>
          <a:p>
            <a:r>
              <a:rPr lang="en-GB" cap="small" dirty="0" smtClean="0"/>
              <a:t>Introduction to the </a:t>
            </a:r>
            <a:br>
              <a:rPr lang="en-GB" cap="small" dirty="0" smtClean="0"/>
            </a:br>
            <a:r>
              <a:rPr lang="en-GB" cap="small" dirty="0" smtClean="0"/>
              <a:t>Risk Indemnity Schemes </a:t>
            </a:r>
            <a:br>
              <a:rPr lang="en-GB" cap="small" dirty="0" smtClean="0"/>
            </a:br>
            <a:r>
              <a:rPr lang="en-GB" cap="small" dirty="0"/>
              <a:t/>
            </a:r>
            <a:br>
              <a:rPr lang="en-GB" cap="small" dirty="0"/>
            </a:br>
            <a:r>
              <a:rPr lang="en-GB" sz="3016" cap="small" dirty="0"/>
              <a:t>LGA Workers’ compensation Scheme</a:t>
            </a:r>
            <a:br>
              <a:rPr lang="en-GB" sz="3016" cap="small" dirty="0"/>
            </a:br>
            <a:r>
              <a:rPr lang="en-GB" sz="3016" cap="small" dirty="0"/>
              <a:t>LGA Mutual Liability Scheme </a:t>
            </a:r>
          </a:p>
        </p:txBody>
      </p:sp>
    </p:spTree>
    <p:extLst>
      <p:ext uri="{BB962C8B-B14F-4D97-AF65-F5344CB8AC3E}">
        <p14:creationId xmlns:p14="http://schemas.microsoft.com/office/powerpoint/2010/main" val="209747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1266" y="1407193"/>
            <a:ext cx="8912607" cy="5245193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r>
              <a:rPr lang="en-A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Was The Mutual Model Established?</a:t>
            </a:r>
          </a:p>
          <a:p>
            <a:pPr marL="195573" indent="-195573">
              <a:buFont typeface="Arial" panose="020B0604020202020204" pitchFamily="34" charset="0"/>
              <a:buChar char="•"/>
            </a:pPr>
            <a:endParaRPr lang="en-A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5573" indent="-195573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provide members with greater protection and certainty, benefiting from the collective strength and commitment of Local Government to manage members risk</a:t>
            </a:r>
            <a:br>
              <a:rPr lang="en-A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5573" indent="-195573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provide members with financial consistency, reliability and predictability whilst delivering the broadest protection </a:t>
            </a:r>
            <a:br>
              <a:rPr lang="en-A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5573" indent="-195573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model enables the schemes to pool member risk, safeguarding individual members against financial disaster</a:t>
            </a:r>
          </a:p>
          <a:p>
            <a:pPr marL="195573" indent="-195573">
              <a:buFont typeface="Arial" panose="020B0604020202020204" pitchFamily="34" charset="0"/>
              <a:buChar char="•"/>
            </a:pPr>
            <a:endParaRPr lang="en-A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5573" indent="-195573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Owned by the LG sector with a LG Board providing strategic input</a:t>
            </a:r>
          </a:p>
          <a:p>
            <a:pPr marL="195573" indent="-195573">
              <a:buFont typeface="Arial" panose="020B0604020202020204" pitchFamily="34" charset="0"/>
              <a:buChar char="•"/>
            </a:pPr>
            <a:endParaRPr lang="en-A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5573" indent="-195573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provide certainty and protect the sector from the unpredictability of the traditional insurance market </a:t>
            </a:r>
            <a:br>
              <a:rPr lang="en-A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5573" indent="-195573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deliver advocacy through experts engaging regulators, stakeholders and legislators in the interests of the sector</a:t>
            </a:r>
            <a:endParaRPr lang="en-AU" sz="1600" b="1" dirty="0">
              <a:solidFill>
                <a:srgbClr val="002060"/>
              </a:solidFill>
            </a:endParaRPr>
          </a:p>
          <a:p>
            <a:pPr marL="195573" indent="-195573">
              <a:buFont typeface="Arial" panose="020B0604020202020204" pitchFamily="34" charset="0"/>
              <a:buChar char="•"/>
            </a:pPr>
            <a:endParaRPr lang="en-AU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" y="6080640"/>
            <a:ext cx="1042262" cy="89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628" y="6178477"/>
            <a:ext cx="1267930" cy="85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0" r="4668"/>
          <a:stretch/>
        </p:blipFill>
        <p:spPr bwMode="auto">
          <a:xfrm>
            <a:off x="4346369" y="6105608"/>
            <a:ext cx="1012130" cy="91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913" y="6145136"/>
            <a:ext cx="1355696" cy="87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593" y="5944767"/>
            <a:ext cx="1067148" cy="110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227673"/>
            <a:ext cx="1240680" cy="82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83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9C6C-715F-44F3-8DA3-2EC5FBAAEB7F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57200" y="1312862"/>
            <a:ext cx="9834880" cy="1143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043056" rtl="0" eaLnBrk="1" latinLnBrk="0" hangingPunct="1">
              <a:spcBef>
                <a:spcPct val="0"/>
              </a:spcBef>
              <a:buNone/>
              <a:defRPr sz="2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aspects of Workers Compensation Scheme</a:t>
            </a:r>
            <a:endParaRPr lang="en-AU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3237" y="2917170"/>
            <a:ext cx="9593263" cy="3136413"/>
          </a:xfrm>
          <a:prstGeom prst="rect">
            <a:avLst/>
          </a:prstGeom>
          <a:noFill/>
        </p:spPr>
        <p:txBody>
          <a:bodyPr wrap="square" lIns="90000" tIns="90000" rIns="90000" bIns="90000" rtlCol="0" anchor="ctr" anchorCtr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2400" dirty="0" smtClean="0"/>
              <a:t>Membership of a self-funded Scheme – Not traditional Insurance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2400" dirty="0" smtClean="0"/>
              <a:t>Part of a group Licence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2400" dirty="0" smtClean="0"/>
              <a:t>Significant savings over RTW Registration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2400" dirty="0" smtClean="0"/>
              <a:t>Need to be compliant with Legislation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2400" dirty="0" smtClean="0"/>
              <a:t>Need to meet the requirements of the Performance standards for self-insurers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sz="2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sz="2400" dirty="0" smtClean="0"/>
          </a:p>
        </p:txBody>
      </p:sp>
    </p:spTree>
    <p:extLst>
      <p:ext uri="{BB962C8B-B14F-4D97-AF65-F5344CB8AC3E}">
        <p14:creationId xmlns:p14="http://schemas.microsoft.com/office/powerpoint/2010/main" val="232145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9C6C-715F-44F3-8DA3-2EC5FBAAEB7F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30" y="4981038"/>
            <a:ext cx="646707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686296" y="1721894"/>
            <a:ext cx="8285703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AU" alt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Formed to assist Local Government in SA manage its workers’ compensation (First LG self insurer in Australia)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AU" alt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Established through amendment to Local Government Act and began operations 30 June 1986</a:t>
            </a:r>
          </a:p>
          <a:p>
            <a:pPr lvl="0"/>
            <a:r>
              <a:rPr lang="en-A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Government is the second largest self-insured workers compensation scheme in SA, behind State Government. </a:t>
            </a:r>
          </a:p>
          <a:p>
            <a:pPr lvl="0"/>
            <a:endParaRPr lang="en-AU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A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2017 Return </a:t>
            </a:r>
            <a:r>
              <a:rPr lang="en-A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Work SA (RTWSA</a:t>
            </a:r>
            <a:r>
              <a:rPr lang="en-A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self-insurance </a:t>
            </a:r>
            <a:r>
              <a:rPr lang="en-A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license audit successful, resulting in </a:t>
            </a:r>
            <a:r>
              <a:rPr lang="en-A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unprecedented </a:t>
            </a:r>
            <a:r>
              <a:rPr lang="en-A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year extension for Local Government</a:t>
            </a:r>
            <a:r>
              <a:rPr lang="en-A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Being Self-Insured has saved the LG sector over $250m</a:t>
            </a:r>
          </a:p>
          <a:p>
            <a:pPr lvl="0"/>
            <a:endParaRPr lang="en-A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A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risk profile for LG employees is diverse and challenging to </a:t>
            </a:r>
            <a:r>
              <a:rPr lang="en-A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manage, with emerging risks such as the changing legislative environment &amp; the ageing workforce  </a:t>
            </a:r>
          </a:p>
          <a:p>
            <a:endParaRPr lang="en-AU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2017 new </a:t>
            </a:r>
            <a:r>
              <a:rPr lang="en-A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claims </a:t>
            </a:r>
            <a:r>
              <a:rPr lang="en-A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 down </a:t>
            </a:r>
            <a:r>
              <a:rPr lang="en-A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8% on </a:t>
            </a:r>
            <a:r>
              <a:rPr lang="en-A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and total </a:t>
            </a:r>
            <a:r>
              <a:rPr lang="en-A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of claims down 22</a:t>
            </a:r>
            <a:r>
              <a:rPr lang="en-A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%. </a:t>
            </a:r>
            <a:endParaRPr lang="en-AU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12.5% Reduction in Lost Time </a:t>
            </a:r>
            <a:r>
              <a:rPr lang="en-A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Injuries</a:t>
            </a:r>
            <a:endParaRPr lang="en-AU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A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enabled a $3M</a:t>
            </a:r>
            <a:r>
              <a:rPr lang="en-A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Distribution to be paid, as well as $12.1M</a:t>
            </a:r>
          </a:p>
          <a:p>
            <a:r>
              <a:rPr lang="en-A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Performance Rebates Returned To Members, which was an 8% increase on 2016</a:t>
            </a:r>
          </a:p>
          <a:p>
            <a:pPr lvl="0"/>
            <a:endParaRPr lang="en-AU" sz="11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AU" sz="11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59" y="3252853"/>
            <a:ext cx="695576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88" y="5871627"/>
            <a:ext cx="457975" cy="549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97" y="1674757"/>
            <a:ext cx="715516" cy="781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97" y="4188956"/>
            <a:ext cx="801356" cy="636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457200" y="1312862"/>
            <a:ext cx="8229600" cy="1143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043056" rtl="0" eaLnBrk="1" latinLnBrk="0" hangingPunct="1">
              <a:spcBef>
                <a:spcPct val="0"/>
              </a:spcBef>
              <a:buNone/>
              <a:defRPr sz="2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Workers Compensation Scheme</a:t>
            </a:r>
            <a:endParaRPr lang="en-AU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96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9C6C-715F-44F3-8DA3-2EC5FBAAEB7F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45110"/>
            <a:ext cx="695576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02" y="1884362"/>
            <a:ext cx="715516" cy="781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457200" y="1312862"/>
            <a:ext cx="9215120" cy="1143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043056" rtl="0" eaLnBrk="1" latinLnBrk="0" hangingPunct="1">
              <a:spcBef>
                <a:spcPct val="0"/>
              </a:spcBef>
              <a:buNone/>
              <a:defRPr sz="2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Aspects of the MUTUAL LIABILITY SCHEME</a:t>
            </a:r>
            <a:endParaRPr lang="en-AU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55574" y="1884362"/>
            <a:ext cx="905842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>
                <a:solidFill>
                  <a:schemeClr val="accent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sector based membership scheme providing unlimited civil liability cover, </a:t>
            </a:r>
            <a:r>
              <a:rPr lang="en-AU" sz="2000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nil </a:t>
            </a:r>
            <a:r>
              <a:rPr lang="en-AU" sz="2000" dirty="0">
                <a:solidFill>
                  <a:schemeClr val="accent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exclusions, governed by a set of Rules</a:t>
            </a:r>
          </a:p>
          <a:p>
            <a:endParaRPr lang="en-AU" sz="2000" dirty="0">
              <a:solidFill>
                <a:schemeClr val="accent1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000" dirty="0">
                <a:solidFill>
                  <a:schemeClr val="accent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Established via the Local Government Act 1999</a:t>
            </a:r>
          </a:p>
          <a:p>
            <a:endParaRPr lang="en-AU" sz="2000" dirty="0">
              <a:solidFill>
                <a:schemeClr val="accent1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000" dirty="0">
                <a:solidFill>
                  <a:schemeClr val="accent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Supported by the </a:t>
            </a:r>
            <a:r>
              <a:rPr lang="en-AU" sz="2000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 Govt Treasurer’s </a:t>
            </a:r>
            <a:r>
              <a:rPr lang="en-AU" sz="2000" dirty="0">
                <a:solidFill>
                  <a:schemeClr val="accent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Indemnity </a:t>
            </a:r>
          </a:p>
          <a:p>
            <a:endParaRPr lang="en-AU" sz="2000" dirty="0">
              <a:solidFill>
                <a:schemeClr val="accent1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000" dirty="0">
                <a:solidFill>
                  <a:schemeClr val="accent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procurement – annual membership contribution</a:t>
            </a:r>
          </a:p>
          <a:p>
            <a:endParaRPr lang="en-AU" sz="2000" dirty="0">
              <a:solidFill>
                <a:schemeClr val="accent1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000" dirty="0">
                <a:solidFill>
                  <a:schemeClr val="accent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Specialist reactive and proactive risk management </a:t>
            </a:r>
          </a:p>
          <a:p>
            <a:endParaRPr lang="en-AU" sz="2000" dirty="0">
              <a:solidFill>
                <a:schemeClr val="accent1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000" dirty="0">
                <a:solidFill>
                  <a:schemeClr val="accent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Specialist Claim Management and </a:t>
            </a:r>
            <a:r>
              <a:rPr lang="en-AU" sz="2000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advocacy</a:t>
            </a:r>
          </a:p>
          <a:p>
            <a:endParaRPr lang="en-AU" sz="2000" dirty="0">
              <a:solidFill>
                <a:schemeClr val="accent1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000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Legally supported via the LGAMLS Legal Panel </a:t>
            </a:r>
          </a:p>
          <a:p>
            <a:endParaRPr lang="en-AU" sz="2000" dirty="0" smtClean="0">
              <a:solidFill>
                <a:schemeClr val="accent1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000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benefits and incentives for reinvesting in risk    </a:t>
            </a:r>
            <a:endParaRPr lang="en-AU" sz="2000" dirty="0">
              <a:solidFill>
                <a:schemeClr val="accent1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0" r="4668"/>
          <a:stretch/>
        </p:blipFill>
        <p:spPr bwMode="auto">
          <a:xfrm>
            <a:off x="390302" y="5281753"/>
            <a:ext cx="1012130" cy="91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72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GRS_Powerpoint Template_CITY">
  <a:themeElements>
    <a:clrScheme name="_JLT Bright Blue">
      <a:dk1>
        <a:srgbClr val="0C2340"/>
      </a:dk1>
      <a:lt1>
        <a:srgbClr val="FFFFFF"/>
      </a:lt1>
      <a:dk2>
        <a:srgbClr val="00AFD7"/>
      </a:dk2>
      <a:lt2>
        <a:srgbClr val="FFFFFF"/>
      </a:lt2>
      <a:accent1>
        <a:srgbClr val="0C2340"/>
      </a:accent1>
      <a:accent2>
        <a:srgbClr val="00AFD7"/>
      </a:accent2>
      <a:accent3>
        <a:srgbClr val="BF0D3E"/>
      </a:accent3>
      <a:accent4>
        <a:srgbClr val="F2A900"/>
      </a:accent4>
      <a:accent5>
        <a:srgbClr val="E31C79"/>
      </a:accent5>
      <a:accent6>
        <a:srgbClr val="A8AD00"/>
      </a:accent6>
      <a:hlink>
        <a:srgbClr val="616A74"/>
      </a:hlink>
      <a:folHlink>
        <a:srgbClr val="0C2340"/>
      </a:folHlink>
    </a:clrScheme>
    <a:fontScheme name="_JLT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 sz="11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tx1"/>
        </a:solidFill>
      </a:spPr>
      <a:bodyPr wrap="square" lIns="90000" tIns="90000" rIns="90000" bIns="90000" rtlCol="0" anchor="ctr" anchorCtr="0">
        <a:spAutoFit/>
      </a:bodyPr>
      <a:lstStyle>
        <a:defPPr algn="ctr">
          <a:defRPr sz="11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Presentation%20-%20Internal%203[1]">
  <a:themeElements>
    <a:clrScheme name="Presentation%20-%20Internal%203[1] 11">
      <a:dk1>
        <a:srgbClr val="000000"/>
      </a:dk1>
      <a:lt1>
        <a:srgbClr val="FFFFFF"/>
      </a:lt1>
      <a:dk2>
        <a:srgbClr val="003D7A"/>
      </a:dk2>
      <a:lt2>
        <a:srgbClr val="DDDDDD"/>
      </a:lt2>
      <a:accent1>
        <a:srgbClr val="4B8516"/>
      </a:accent1>
      <a:accent2>
        <a:srgbClr val="FC610E"/>
      </a:accent2>
      <a:accent3>
        <a:srgbClr val="FFFFFF"/>
      </a:accent3>
      <a:accent4>
        <a:srgbClr val="000000"/>
      </a:accent4>
      <a:accent5>
        <a:srgbClr val="B1C2AB"/>
      </a:accent5>
      <a:accent6>
        <a:srgbClr val="E4570C"/>
      </a:accent6>
      <a:hlink>
        <a:srgbClr val="003E7B"/>
      </a:hlink>
      <a:folHlink>
        <a:srgbClr val="80A3DB"/>
      </a:folHlink>
    </a:clrScheme>
    <a:fontScheme name="Presentation%20-%20Internal%203[1]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B8516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B8516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%20-%20Internal%203[1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%20-%20Internal%203[1]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%20-%20Internal%203[1]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%20-%20Internal%203[1]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%20-%20Internal%203[1]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%20-%20Internal%203[1]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%20-%20Internal%203[1]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%20-%20Internal%203[1] 8">
        <a:dk1>
          <a:srgbClr val="000000"/>
        </a:dk1>
        <a:lt1>
          <a:srgbClr val="FFFFFF"/>
        </a:lt1>
        <a:dk2>
          <a:srgbClr val="F8F8F8"/>
        </a:dk2>
        <a:lt2>
          <a:srgbClr val="DDDDDD"/>
        </a:lt2>
        <a:accent1>
          <a:srgbClr val="4B8516"/>
        </a:accent1>
        <a:accent2>
          <a:srgbClr val="FC610E"/>
        </a:accent2>
        <a:accent3>
          <a:srgbClr val="FFFFFF"/>
        </a:accent3>
        <a:accent4>
          <a:srgbClr val="000000"/>
        </a:accent4>
        <a:accent5>
          <a:srgbClr val="B1C2AB"/>
        </a:accent5>
        <a:accent6>
          <a:srgbClr val="E4570C"/>
        </a:accent6>
        <a:hlink>
          <a:srgbClr val="80A3DB"/>
        </a:hlink>
        <a:folHlink>
          <a:srgbClr val="0F55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%20-%20Internal%203[1] 9">
        <a:dk1>
          <a:srgbClr val="000000"/>
        </a:dk1>
        <a:lt1>
          <a:srgbClr val="FFFFFF"/>
        </a:lt1>
        <a:dk2>
          <a:srgbClr val="FFFFFF"/>
        </a:dk2>
        <a:lt2>
          <a:srgbClr val="DDDDDD"/>
        </a:lt2>
        <a:accent1>
          <a:srgbClr val="4B8516"/>
        </a:accent1>
        <a:accent2>
          <a:srgbClr val="FC610E"/>
        </a:accent2>
        <a:accent3>
          <a:srgbClr val="FFFFFF"/>
        </a:accent3>
        <a:accent4>
          <a:srgbClr val="000000"/>
        </a:accent4>
        <a:accent5>
          <a:srgbClr val="B1C2AB"/>
        </a:accent5>
        <a:accent6>
          <a:srgbClr val="E4570C"/>
        </a:accent6>
        <a:hlink>
          <a:srgbClr val="80A3DB"/>
        </a:hlink>
        <a:folHlink>
          <a:srgbClr val="003E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%20-%20Internal%203[1] 10">
        <a:dk1>
          <a:srgbClr val="000000"/>
        </a:dk1>
        <a:lt1>
          <a:srgbClr val="FFFFFF"/>
        </a:lt1>
        <a:dk2>
          <a:srgbClr val="FFFFFF"/>
        </a:dk2>
        <a:lt2>
          <a:srgbClr val="DDDDDD"/>
        </a:lt2>
        <a:accent1>
          <a:srgbClr val="4B8516"/>
        </a:accent1>
        <a:accent2>
          <a:srgbClr val="FC610E"/>
        </a:accent2>
        <a:accent3>
          <a:srgbClr val="FFFFFF"/>
        </a:accent3>
        <a:accent4>
          <a:srgbClr val="000000"/>
        </a:accent4>
        <a:accent5>
          <a:srgbClr val="B1C2AB"/>
        </a:accent5>
        <a:accent6>
          <a:srgbClr val="E4570C"/>
        </a:accent6>
        <a:hlink>
          <a:srgbClr val="003E7B"/>
        </a:hlink>
        <a:folHlink>
          <a:srgbClr val="80A3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%20-%20Internal%203[1] 11">
        <a:dk1>
          <a:srgbClr val="000000"/>
        </a:dk1>
        <a:lt1>
          <a:srgbClr val="FFFFFF"/>
        </a:lt1>
        <a:dk2>
          <a:srgbClr val="003D7A"/>
        </a:dk2>
        <a:lt2>
          <a:srgbClr val="DDDDDD"/>
        </a:lt2>
        <a:accent1>
          <a:srgbClr val="4B8516"/>
        </a:accent1>
        <a:accent2>
          <a:srgbClr val="FC610E"/>
        </a:accent2>
        <a:accent3>
          <a:srgbClr val="FFFFFF"/>
        </a:accent3>
        <a:accent4>
          <a:srgbClr val="000000"/>
        </a:accent4>
        <a:accent5>
          <a:srgbClr val="B1C2AB"/>
        </a:accent5>
        <a:accent6>
          <a:srgbClr val="E4570C"/>
        </a:accent6>
        <a:hlink>
          <a:srgbClr val="003E7B"/>
        </a:hlink>
        <a:folHlink>
          <a:srgbClr val="80A3D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F6E2EA2839EB488D9D5CFC76AAB931" ma:contentTypeVersion="21" ma:contentTypeDescription="Create a new document." ma:contentTypeScope="" ma:versionID="3b09734768af5267a1d369b44d0e7b21">
  <xsd:schema xmlns:xsd="http://www.w3.org/2001/XMLSchema" xmlns:xs="http://www.w3.org/2001/XMLSchema" xmlns:p="http://schemas.microsoft.com/office/2006/metadata/properties" xmlns:ns3="91a84484-d5f4-4bc7-a39b-efc1a78b5c4c" xmlns:ns4="74138260-5056-4903-aada-19d618e4f734" targetNamespace="http://schemas.microsoft.com/office/2006/metadata/properties" ma:root="true" ma:fieldsID="031ebd872c133f9fce16032eefc9937c" ns3:_="" ns4:_="">
    <xsd:import namespace="91a84484-d5f4-4bc7-a39b-efc1a78b5c4c"/>
    <xsd:import namespace="74138260-5056-4903-aada-19d618e4f734"/>
    <xsd:element name="properties">
      <xsd:complexType>
        <xsd:sequence>
          <xsd:element name="documentManagement">
            <xsd:complexType>
              <xsd:all>
                <xsd:element ref="ns3:_dlc_DocId" minOccurs="0"/>
                <xsd:element ref="ns3:_dlc_DocIdUrl" minOccurs="0"/>
                <xsd:element ref="ns3:_dlc_DocIdPersistId" minOccurs="0"/>
                <xsd:element ref="ns4:Company" minOccurs="0"/>
                <xsd:element ref="ns4:Class"/>
                <xsd:element ref="ns4:Subclass" minOccurs="0"/>
                <xsd:element ref="ns4:Purpose" minOccurs="0"/>
                <xsd:element ref="ns4:Territ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a84484-d5f4-4bc7-a39b-efc1a78b5c4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138260-5056-4903-aada-19d618e4f734" elementFormDefault="qualified">
    <xsd:import namespace="http://schemas.microsoft.com/office/2006/documentManagement/types"/>
    <xsd:import namespace="http://schemas.microsoft.com/office/infopath/2007/PartnerControls"/>
    <xsd:element name="Company" ma:index="11" nillable="true" ma:displayName="Company" ma:description="Tag the Operating Company for which this item has relevance, or leave as 'group'." ma:internalName="Compan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Group"/>
                    <xsd:enumeration value="JLT Specialty"/>
                    <xsd:enumeration value="JLT Employee Benefits"/>
                    <xsd:enumeration value="JLT Re"/>
                    <xsd:enumeration value="JLT Australia/NZ"/>
                    <xsd:enumeration value="JLT Asia"/>
                    <xsd:enumeration value="JLT Canada"/>
                    <xsd:enumeration value="JLT Latin America"/>
                    <xsd:enumeration value="JLT Middle East"/>
                    <xsd:enumeration value="Lloyd and Partners"/>
                    <xsd:enumeration value="Thistle"/>
                    <xsd:enumeration value="GCube"/>
                    <xsd:enumeration value="JLT Park"/>
                    <xsd:enumeration value="Core Risks LLC"/>
                  </xsd:restriction>
                </xsd:simpleType>
              </xsd:element>
            </xsd:sequence>
          </xsd:extension>
        </xsd:complexContent>
      </xsd:complexType>
    </xsd:element>
    <xsd:element name="Class" ma:index="12" ma:displayName="Class" ma:description="Classify your item to enable filtered searches of the library" ma:format="RadioButtons" ma:internalName="Class" ma:readOnly="false">
      <xsd:simpleType>
        <xsd:restriction base="dms:Choice">
          <xsd:enumeration value="About our business"/>
          <xsd:enumeration value="Brand standards"/>
          <xsd:enumeration value="Common templates"/>
          <xsd:enumeration value="Designer templates"/>
          <xsd:enumeration value="Images and icons"/>
          <xsd:enumeration value="JLT logo"/>
        </xsd:restriction>
      </xsd:simpleType>
    </xsd:element>
    <xsd:element name="Subclass" ma:index="13" nillable="true" ma:displayName="Theme" ma:format="RadioButtons" ma:internalName="Subclass">
      <xsd:simpleType>
        <xsd:restriction base="dms:Choice">
          <xsd:enumeration value="Aerospace"/>
          <xsd:enumeration value="Blue Generic"/>
          <xsd:enumeration value="Cargo, Fine Art and Specie"/>
          <xsd:enumeration value="CommTech"/>
          <xsd:enumeration value="Construction"/>
          <xsd:enumeration value="Consumer - SME"/>
          <xsd:enumeration value="Credit Political Security Risk"/>
          <xsd:enumeration value="Employee Benefits"/>
          <xsd:enumeration value="Energy and Power"/>
          <xsd:enumeration value="Financial - Professional Risks"/>
          <xsd:enumeration value="Healthcare"/>
          <xsd:enumeration value="Icons"/>
          <xsd:enumeration value="Images from guidelines"/>
          <xsd:enumeration value="Marine"/>
          <xsd:enumeration value="Mining"/>
          <xsd:enumeration value="People"/>
          <xsd:enumeration value="Reinsurance"/>
          <xsd:enumeration value="Sports, Leisure and Entertainment"/>
        </xsd:restriction>
      </xsd:simpleType>
    </xsd:element>
    <xsd:element name="Purpose" ma:index="14" nillable="true" ma:displayName="Purpose" ma:description="A description of what this item can be used for." ma:internalName="Purpose">
      <xsd:simpleType>
        <xsd:restriction base="dms:Text">
          <xsd:maxLength value="255"/>
        </xsd:restriction>
      </xsd:simpleType>
    </xsd:element>
    <xsd:element name="Territory" ma:index="15" nillable="true" ma:displayName="Territory" ma:description="If an item is specific to a particular country, state it here so territory-specific Brand Centres or views can be created." ma:internalName="Territor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rpose xmlns="74138260-5056-4903-aada-19d618e4f734">New template to assist with the new refreshed branding</Purpose>
    <Subclass xmlns="74138260-5056-4903-aada-19d618e4f734" xsi:nil="true"/>
    <Territory xmlns="74138260-5056-4903-aada-19d618e4f734" xsi:nil="true"/>
    <Company xmlns="74138260-5056-4903-aada-19d618e4f734">
      <Value>Group</Value>
    </Company>
    <Class xmlns="74138260-5056-4903-aada-19d618e4f734">Common templates</Class>
    <_dlc_DocId xmlns="91a84484-d5f4-4bc7-a39b-efc1a78b5c4c">2VDCQ64MZS5E-3069-175</_dlc_DocId>
    <_dlc_DocIdUrl xmlns="91a84484-d5f4-4bc7-a39b-efc1a78b5c4c">
      <Url>https://workspace1.jltglobal.com/group_centre/communication/brand-centre/_layouts/DocIdRedir.aspx?ID=2VDCQ64MZS5E-3069-175</Url>
      <Description>2VDCQ64MZS5E-3069-175</Description>
    </_dlc_DocIdUrl>
  </documentManagement>
</p:properties>
</file>

<file path=customXml/itemProps1.xml><?xml version="1.0" encoding="utf-8"?>
<ds:datastoreItem xmlns:ds="http://schemas.openxmlformats.org/officeDocument/2006/customXml" ds:itemID="{374F9EBB-D281-4540-99B9-01B5E9FF10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a84484-d5f4-4bc7-a39b-efc1a78b5c4c"/>
    <ds:schemaRef ds:uri="74138260-5056-4903-aada-19d618e4f7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D02EE25-955C-4238-BCF8-1EF82B3A9325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421516A6-A2B5-42CF-89F5-3B49351E035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EE0A049-CE1A-4CB5-A22B-88E90C094661}">
  <ds:schemaRefs>
    <ds:schemaRef ds:uri="http://purl.org/dc/terms/"/>
    <ds:schemaRef ds:uri="91a84484-d5f4-4bc7-a39b-efc1a78b5c4c"/>
    <ds:schemaRef ds:uri="http://schemas.microsoft.com/office/2006/documentManagement/types"/>
    <ds:schemaRef ds:uri="http://schemas.microsoft.com/office/infopath/2007/PartnerControls"/>
    <ds:schemaRef ds:uri="74138260-5056-4903-aada-19d618e4f734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LGRS_Powerpoint Template_CITY</Template>
  <TotalTime>2524</TotalTime>
  <Words>610</Words>
  <Application>Microsoft Office PowerPoint</Application>
  <PresentationFormat>Custom</PresentationFormat>
  <Paragraphs>107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LGRS_Powerpoint Template_CITY</vt:lpstr>
      <vt:lpstr>Presentation%20-%20Internal%203[1]</vt:lpstr>
      <vt:lpstr>   Managing Risks in our Cemeteries  Stevie Sanders WHS &amp; Risk Manager LGA Workers Compensation &amp; Mutual Liability Schemes</vt:lpstr>
      <vt:lpstr>PowerPoint Presentation</vt:lpstr>
      <vt:lpstr>Todays Session</vt:lpstr>
      <vt:lpstr>ME</vt:lpstr>
      <vt:lpstr>Introduction to the  Risk Indemnity Schemes   LGA Workers’ compensation Scheme LGA Mutual Liability Scheme </vt:lpstr>
      <vt:lpstr>PowerPoint Presentation</vt:lpstr>
      <vt:lpstr>PowerPoint Presentation</vt:lpstr>
      <vt:lpstr>PowerPoint Presentation</vt:lpstr>
      <vt:lpstr>PowerPoint Presentation</vt:lpstr>
      <vt:lpstr>Common WHS Risks - Cemetery</vt:lpstr>
      <vt:lpstr>Common WHS Risks - Crematorium </vt:lpstr>
      <vt:lpstr>Common Civil Liability Risks </vt:lpstr>
      <vt:lpstr>Key steps in managing risks</vt:lpstr>
      <vt:lpstr>Key Take aways</vt:lpstr>
      <vt:lpstr>PowerPoint Presentation</vt:lpstr>
    </vt:vector>
  </TitlesOfParts>
  <Company>Jardine Lloyd Thompson Pty Ltd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Elected Member session SUBTITLE</dc:title>
  <dc:creator>Cotsaris, Nikki - AUS ARS</dc:creator>
  <cp:lastModifiedBy>Sanders, Stevie</cp:lastModifiedBy>
  <cp:revision>92</cp:revision>
  <cp:lastPrinted>2020-10-27T22:14:33Z</cp:lastPrinted>
  <dcterms:created xsi:type="dcterms:W3CDTF">2018-03-28T04:50:15Z</dcterms:created>
  <dcterms:modified xsi:type="dcterms:W3CDTF">2021-05-10T06:46:10Z</dcterms:modified>
  <cp:version>1.0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_MediaSterling">
    <vt:bool>true</vt:bool>
  </property>
  <property fmtid="{D5CDD505-2E9C-101B-9397-08002B2CF9AE}" pid="3" name="MS_LanguageKey">
    <vt:i4>2057</vt:i4>
  </property>
  <property fmtid="{D5CDD505-2E9C-101B-9397-08002B2CF9AE}" pid="4" name="MS_ClientFolder">
    <vt:lpwstr>Research_English (UK)\</vt:lpwstr>
  </property>
  <property fmtid="{D5CDD505-2E9C-101B-9397-08002B2CF9AE}" pid="5" name="ContentTypeId">
    <vt:lpwstr>0x010100FEF6E2EA2839EB488D9D5CFC76AAB931</vt:lpwstr>
  </property>
  <property fmtid="{D5CDD505-2E9C-101B-9397-08002B2CF9AE}" pid="6" name="_dlc_DocIdItemGuid">
    <vt:lpwstr>3cfd769a-b56f-4666-8e5a-2d6b84a4c93e</vt:lpwstr>
  </property>
  <property fmtid="{D5CDD505-2E9C-101B-9397-08002B2CF9AE}" pid="7" name="Order">
    <vt:r8>17500</vt:r8>
  </property>
</Properties>
</file>